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5" r:id="rId2"/>
    <p:sldId id="386" r:id="rId3"/>
    <p:sldId id="393" r:id="rId4"/>
    <p:sldId id="316" r:id="rId5"/>
    <p:sldId id="352" r:id="rId6"/>
    <p:sldId id="353" r:id="rId7"/>
    <p:sldId id="390" r:id="rId8"/>
    <p:sldId id="395" r:id="rId9"/>
    <p:sldId id="398" r:id="rId10"/>
    <p:sldId id="397" r:id="rId11"/>
    <p:sldId id="366" r:id="rId12"/>
    <p:sldId id="365" r:id="rId13"/>
    <p:sldId id="290" r:id="rId14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548235"/>
    <a:srgbClr val="99E2E9"/>
    <a:srgbClr val="E66B4A"/>
    <a:srgbClr val="A3C7E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413" autoAdjust="0"/>
    <p:restoredTop sz="94660"/>
  </p:normalViewPr>
  <p:slideViewPr>
    <p:cSldViewPr snapToGrid="0">
      <p:cViewPr>
        <p:scale>
          <a:sx n="70" d="100"/>
          <a:sy n="70" d="100"/>
        </p:scale>
        <p:origin x="-714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24F1-EB16-43FE-9EB5-2D5AC8802CF4}" type="datetimeFigureOut">
              <a:rPr lang="en-US" smtClean="0"/>
              <a:pPr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578FE-B89E-420F-BC87-E3D2DA2A1B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3563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24F1-EB16-43FE-9EB5-2D5AC8802CF4}" type="datetimeFigureOut">
              <a:rPr lang="en-US" smtClean="0"/>
              <a:pPr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578FE-B89E-420F-BC87-E3D2DA2A1B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5027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24F1-EB16-43FE-9EB5-2D5AC8802CF4}" type="datetimeFigureOut">
              <a:rPr lang="en-US" smtClean="0"/>
              <a:pPr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578FE-B89E-420F-BC87-E3D2DA2A1B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13904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24F1-EB16-43FE-9EB5-2D5AC8802CF4}" type="datetimeFigureOut">
              <a:rPr lang="en-US" smtClean="0"/>
              <a:pPr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578FE-B89E-420F-BC87-E3D2DA2A1B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8585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24F1-EB16-43FE-9EB5-2D5AC8802CF4}" type="datetimeFigureOut">
              <a:rPr lang="en-US" smtClean="0"/>
              <a:pPr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578FE-B89E-420F-BC87-E3D2DA2A1B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83403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24F1-EB16-43FE-9EB5-2D5AC8802CF4}" type="datetimeFigureOut">
              <a:rPr lang="en-US" smtClean="0"/>
              <a:pPr/>
              <a:t>10/15/2016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578FE-B89E-420F-BC87-E3D2DA2A1B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8295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24F1-EB16-43FE-9EB5-2D5AC8802CF4}" type="datetimeFigureOut">
              <a:rPr lang="en-US" smtClean="0"/>
              <a:pPr/>
              <a:t>10/15/2016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578FE-B89E-420F-BC87-E3D2DA2A1B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9133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24F1-EB16-43FE-9EB5-2D5AC8802CF4}" type="datetimeFigureOut">
              <a:rPr lang="en-US" smtClean="0"/>
              <a:pPr/>
              <a:t>10/15/2016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578FE-B89E-420F-BC87-E3D2DA2A1B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75062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24F1-EB16-43FE-9EB5-2D5AC8802CF4}" type="datetimeFigureOut">
              <a:rPr lang="en-US" smtClean="0"/>
              <a:pPr/>
              <a:t>10/15/2016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578FE-B89E-420F-BC87-E3D2DA2A1B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2963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24F1-EB16-43FE-9EB5-2D5AC8802CF4}" type="datetimeFigureOut">
              <a:rPr lang="en-US" smtClean="0"/>
              <a:pPr/>
              <a:t>10/15/2016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578FE-B89E-420F-BC87-E3D2DA2A1B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554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624F1-EB16-43FE-9EB5-2D5AC8802CF4}" type="datetimeFigureOut">
              <a:rPr lang="en-US" smtClean="0"/>
              <a:pPr/>
              <a:t>10/15/2016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578FE-B89E-420F-BC87-E3D2DA2A1B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51551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624F1-EB16-43FE-9EB5-2D5AC8802CF4}" type="datetimeFigureOut">
              <a:rPr lang="en-US" smtClean="0"/>
              <a:pPr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578FE-B89E-420F-BC87-E3D2DA2A1B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28723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hruvh.org.in/" TargetMode="External"/><Relationship Id="rId2" Type="http://schemas.openxmlformats.org/officeDocument/2006/relationships/hyperlink" Target="mailto:projectlastrite@gmail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7904" y="429472"/>
            <a:ext cx="112886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Baskerville Old Face" pitchFamily="18" charset="0"/>
              </a:rPr>
              <a:t>Improved Wood Based Cremation System - </a:t>
            </a:r>
            <a:r>
              <a:rPr lang="en-US" sz="3600" b="1" dirty="0" err="1" smtClean="0">
                <a:solidFill>
                  <a:srgbClr val="FF0000"/>
                </a:solidFill>
                <a:latin typeface="Jokerman" pitchFamily="82" charset="0"/>
              </a:rPr>
              <a:t>Swarahantra</a:t>
            </a:r>
            <a:endParaRPr lang="en-US" sz="3600" b="1" dirty="0">
              <a:solidFill>
                <a:srgbClr val="FF0000"/>
              </a:solidFill>
              <a:latin typeface="Jokerman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786" y="1279585"/>
            <a:ext cx="1127305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solidFill>
                  <a:srgbClr val="FF0000"/>
                </a:solidFill>
                <a:latin typeface="Jokerman" pitchFamily="82" charset="0"/>
              </a:rPr>
              <a:t>Swarahantra</a:t>
            </a:r>
            <a:r>
              <a:rPr lang="en-US" sz="2400" b="1" dirty="0" smtClean="0">
                <a:solidFill>
                  <a:srgbClr val="FF0000"/>
                </a:solidFill>
                <a:latin typeface="Jokerman" pitchFamily="82" charset="0"/>
              </a:rPr>
              <a:t> </a:t>
            </a:r>
            <a:r>
              <a:rPr lang="en-US" sz="2400" dirty="0" smtClean="0"/>
              <a:t> is from “ </a:t>
            </a:r>
            <a:r>
              <a:rPr lang="en-US" sz="2400" dirty="0" err="1" smtClean="0"/>
              <a:t>Swarg</a:t>
            </a:r>
            <a:r>
              <a:rPr lang="en-US" sz="2400" dirty="0" smtClean="0"/>
              <a:t> Rah </a:t>
            </a:r>
            <a:r>
              <a:rPr lang="en-US" sz="2400" dirty="0" err="1" smtClean="0"/>
              <a:t>Yantra</a:t>
            </a:r>
            <a:r>
              <a:rPr lang="en-US" sz="2400" dirty="0" smtClean="0"/>
              <a:t>” it means </a:t>
            </a:r>
            <a:r>
              <a:rPr lang="en-US" sz="3200" dirty="0" smtClean="0">
                <a:latin typeface="Chiller" pitchFamily="82" charset="0"/>
              </a:rPr>
              <a:t>‘</a:t>
            </a:r>
            <a:r>
              <a:rPr lang="en-US" sz="3200" b="1" dirty="0" smtClean="0">
                <a:latin typeface="Chiller" pitchFamily="82" charset="0"/>
              </a:rPr>
              <a:t>A machine, takes Souls to Heaven</a:t>
            </a:r>
            <a:r>
              <a:rPr lang="en-US" sz="3200" dirty="0" smtClean="0">
                <a:latin typeface="Chiller" pitchFamily="82" charset="0"/>
              </a:rPr>
              <a:t> ’.</a:t>
            </a:r>
            <a:endParaRPr lang="en-US" sz="2400" dirty="0" smtClean="0">
              <a:latin typeface="Chiller" pitchFamily="82" charset="0"/>
            </a:endParaRPr>
          </a:p>
          <a:p>
            <a:pPr algn="just"/>
            <a:endParaRPr lang="en-US" sz="2400" b="1" dirty="0" smtClean="0"/>
          </a:p>
          <a:p>
            <a:pPr algn="just"/>
            <a:r>
              <a:rPr lang="en-US" sz="2400" dirty="0" smtClean="0"/>
              <a:t>This is a Eco-friendly way to Cremate a Dead Body with </a:t>
            </a:r>
            <a:r>
              <a:rPr lang="en-US" sz="2400" b="1" dirty="0" smtClean="0"/>
              <a:t>wood Consumption Approximately 25% (110 Kg)</a:t>
            </a:r>
            <a:r>
              <a:rPr lang="en-US" sz="2400" dirty="0" smtClean="0"/>
              <a:t>. Which can fulfill the Need of Recent Problem associated with the Dead Body cremation in INDIA. In this </a:t>
            </a:r>
            <a:r>
              <a:rPr lang="en-US" sz="2400" b="1" dirty="0" smtClean="0"/>
              <a:t>all the Rituals [Agni </a:t>
            </a:r>
            <a:r>
              <a:rPr lang="en-US" sz="2400" b="1" dirty="0" err="1" smtClean="0"/>
              <a:t>Kastha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Mukhagni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Panch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samidha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Kapal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kriya,Asthi</a:t>
            </a:r>
            <a:r>
              <a:rPr lang="en-US" sz="2400" b="1" dirty="0" smtClean="0"/>
              <a:t>  followed by Hinduism, Sikhism, Jainism etc. can be fulfilled.</a:t>
            </a:r>
          </a:p>
          <a:p>
            <a:pPr algn="just"/>
            <a:r>
              <a:rPr lang="en-US" sz="2400" dirty="0" smtClean="0"/>
              <a:t>It is Designed in such a way so that maximum heat evolve from the burning of wood is utilized for cremation of the dead body </a:t>
            </a:r>
            <a:r>
              <a:rPr lang="en-US" sz="2400" b="1" dirty="0" smtClean="0"/>
              <a:t>(i.e. Maximum Combustion Efficiency) </a:t>
            </a:r>
            <a:r>
              <a:rPr lang="en-US" sz="2400" dirty="0" smtClean="0"/>
              <a:t>and air input is as per requirement for complete combustion &amp; controlled so that less Suspended Particles in Flue gas.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6206836"/>
            <a:ext cx="12192000" cy="15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337963" y="6308560"/>
            <a:ext cx="2531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Jokerman" pitchFamily="82" charset="0"/>
              </a:rPr>
              <a:t>Swarahantra</a:t>
            </a:r>
            <a:r>
              <a:rPr lang="en-US" sz="2800" b="1" dirty="0" smtClean="0">
                <a:solidFill>
                  <a:srgbClr val="FF0000"/>
                </a:solidFill>
                <a:latin typeface="Jokerman" pitchFamily="82" charset="0"/>
              </a:rPr>
              <a:t>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16593" y="1355827"/>
            <a:ext cx="1124448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b="1" dirty="0" smtClean="0"/>
              <a:t>5 </a:t>
            </a:r>
            <a:r>
              <a:rPr lang="en-US" sz="4000" b="1" dirty="0"/>
              <a:t>Cremations per </a:t>
            </a:r>
            <a:r>
              <a:rPr lang="en-US" sz="4000" b="1" dirty="0" smtClean="0"/>
              <a:t>Day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b="1" dirty="0" smtClean="0"/>
              <a:t>Wood saved per cremation = </a:t>
            </a:r>
            <a:r>
              <a:rPr lang="en-US" sz="4000" b="1" dirty="0" smtClean="0">
                <a:solidFill>
                  <a:srgbClr val="C00000"/>
                </a:solidFill>
              </a:rPr>
              <a:t>300 Kg</a:t>
            </a:r>
            <a:endParaRPr lang="en-US" sz="4000" b="1" dirty="0">
              <a:solidFill>
                <a:srgbClr val="C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b="1" dirty="0"/>
              <a:t>Wood Saved </a:t>
            </a:r>
            <a:r>
              <a:rPr lang="en-US" sz="4000" b="1" dirty="0" smtClean="0"/>
              <a:t>= </a:t>
            </a:r>
            <a:r>
              <a:rPr lang="en-US" sz="4000" b="1" dirty="0" smtClean="0">
                <a:solidFill>
                  <a:srgbClr val="00B0F0"/>
                </a:solidFill>
              </a:rPr>
              <a:t>300 X 365 X 5 </a:t>
            </a:r>
            <a:r>
              <a:rPr lang="en-US" sz="4000" b="1" dirty="0" smtClean="0"/>
              <a:t>= </a:t>
            </a:r>
            <a:r>
              <a:rPr lang="en-US" sz="4000" b="1" dirty="0" smtClean="0">
                <a:solidFill>
                  <a:srgbClr val="C00000"/>
                </a:solidFill>
              </a:rPr>
              <a:t>5,47,500 Kg</a:t>
            </a:r>
            <a:r>
              <a:rPr lang="en-US" sz="4000" b="1" dirty="0" smtClean="0"/>
              <a:t>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b="1" dirty="0" smtClean="0"/>
              <a:t>Cost </a:t>
            </a:r>
            <a:r>
              <a:rPr lang="en-US" sz="4000" b="1" dirty="0"/>
              <a:t>of Wood = </a:t>
            </a:r>
            <a:r>
              <a:rPr lang="en-US" sz="4000" b="1" dirty="0">
                <a:solidFill>
                  <a:srgbClr val="C00000"/>
                </a:solidFill>
              </a:rPr>
              <a:t>Rs. 8/Kg</a:t>
            </a:r>
            <a:r>
              <a:rPr lang="en-US" sz="4000" b="1" dirty="0" smtClean="0">
                <a:solidFill>
                  <a:srgbClr val="C00000"/>
                </a:solidFill>
              </a:rPr>
              <a:t>.</a:t>
            </a:r>
            <a:endParaRPr lang="en-US" sz="4000" b="1" dirty="0">
              <a:solidFill>
                <a:srgbClr val="C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b="1" dirty="0"/>
              <a:t>Rupees Saved = </a:t>
            </a:r>
            <a:r>
              <a:rPr lang="en-US" sz="4000" b="1" dirty="0" smtClean="0">
                <a:solidFill>
                  <a:srgbClr val="00B0F0"/>
                </a:solidFill>
              </a:rPr>
              <a:t>5,47,500 </a:t>
            </a:r>
            <a:r>
              <a:rPr lang="en-US" sz="4000" b="1" dirty="0">
                <a:solidFill>
                  <a:srgbClr val="00B0F0"/>
                </a:solidFill>
              </a:rPr>
              <a:t>x 8 </a:t>
            </a:r>
            <a:r>
              <a:rPr lang="en-US" sz="4000" b="1" dirty="0"/>
              <a:t>= </a:t>
            </a:r>
            <a:r>
              <a:rPr lang="en-US" sz="4000" b="1" dirty="0">
                <a:solidFill>
                  <a:srgbClr val="C00000"/>
                </a:solidFill>
              </a:rPr>
              <a:t>Rs. </a:t>
            </a:r>
            <a:r>
              <a:rPr lang="en-US" sz="4000" b="1" dirty="0" smtClean="0">
                <a:solidFill>
                  <a:srgbClr val="C00000"/>
                </a:solidFill>
              </a:rPr>
              <a:t>43,80,000 </a:t>
            </a:r>
            <a:r>
              <a:rPr lang="en-US" sz="4000" b="1" dirty="0">
                <a:solidFill>
                  <a:srgbClr val="C00000"/>
                </a:solidFill>
              </a:rPr>
              <a:t>/ </a:t>
            </a:r>
            <a:r>
              <a:rPr lang="en-US" sz="4000" b="1" dirty="0" smtClean="0">
                <a:solidFill>
                  <a:srgbClr val="C00000"/>
                </a:solidFill>
              </a:rPr>
              <a:t>Year</a:t>
            </a:r>
            <a:endParaRPr lang="en-US" sz="4000" b="1" dirty="0">
              <a:solidFill>
                <a:srgbClr val="C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b="1" dirty="0"/>
              <a:t>Reduction in CO2 Emission = </a:t>
            </a:r>
            <a:r>
              <a:rPr lang="en-US" sz="4000" b="1" dirty="0" smtClean="0">
                <a:solidFill>
                  <a:srgbClr val="00B0F0"/>
                </a:solidFill>
              </a:rPr>
              <a:t>5,47,500 X </a:t>
            </a:r>
            <a:r>
              <a:rPr lang="en-US" sz="4000" b="1" dirty="0">
                <a:solidFill>
                  <a:srgbClr val="00B0F0"/>
                </a:solidFill>
              </a:rPr>
              <a:t>1.6 </a:t>
            </a:r>
            <a:endParaRPr lang="en-US" sz="4000" b="1" dirty="0" smtClean="0">
              <a:solidFill>
                <a:srgbClr val="00B0F0"/>
              </a:solidFill>
            </a:endParaRPr>
          </a:p>
          <a:p>
            <a:pPr marL="457200" indent="-457200"/>
            <a:r>
              <a:rPr lang="en-US" sz="4000" b="1" dirty="0" smtClean="0">
                <a:solidFill>
                  <a:srgbClr val="00B0F0"/>
                </a:solidFill>
              </a:rPr>
              <a:t>							      </a:t>
            </a:r>
            <a:r>
              <a:rPr lang="en-US" sz="4000" b="1" dirty="0" smtClean="0"/>
              <a:t>= </a:t>
            </a:r>
            <a:r>
              <a:rPr lang="en-US" sz="4000" b="1" dirty="0" smtClean="0">
                <a:solidFill>
                  <a:srgbClr val="C00000"/>
                </a:solidFill>
              </a:rPr>
              <a:t>876,600 </a:t>
            </a:r>
            <a:r>
              <a:rPr lang="en-US" sz="4000" b="1" dirty="0">
                <a:solidFill>
                  <a:srgbClr val="C00000"/>
                </a:solidFill>
              </a:rPr>
              <a:t>Kg.</a:t>
            </a:r>
          </a:p>
        </p:txBody>
      </p:sp>
      <p:sp>
        <p:nvSpPr>
          <p:cNvPr id="4" name="Rectangle 3"/>
          <p:cNvSpPr/>
          <p:nvPr/>
        </p:nvSpPr>
        <p:spPr>
          <a:xfrm>
            <a:off x="595747" y="304801"/>
            <a:ext cx="11004850" cy="70658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</a:rPr>
              <a:t>Savings Per Crematorium</a:t>
            </a:r>
            <a:endParaRPr lang="en-US" sz="4000" b="1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206836"/>
            <a:ext cx="12192000" cy="15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337963" y="6308560"/>
            <a:ext cx="2531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Jokerman" pitchFamily="82" charset="0"/>
              </a:rPr>
              <a:t>Swarahantra</a:t>
            </a:r>
            <a:r>
              <a:rPr lang="en-US" sz="2800" b="1" dirty="0" smtClean="0">
                <a:solidFill>
                  <a:srgbClr val="FF0000"/>
                </a:solidFill>
                <a:latin typeface="Jokerman" pitchFamily="82" charset="0"/>
              </a:rPr>
              <a:t>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2495" y="1193339"/>
            <a:ext cx="1101436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 algn="just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Approximately 300 Kg of Wood Is Saved Per Cremation.</a:t>
            </a:r>
          </a:p>
          <a:p>
            <a:pPr marL="346075" indent="-346075" algn="just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More than 95 % Pollution can be Controlled.</a:t>
            </a:r>
          </a:p>
          <a:p>
            <a:pPr marL="346075" indent="-346075" algn="just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Time Required max. 2 hour against 8 hours in Traditional way</a:t>
            </a:r>
          </a:p>
          <a:p>
            <a:pPr marL="346075" indent="-346075" algn="just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Space Needed is Less.</a:t>
            </a:r>
          </a:p>
          <a:p>
            <a:pPr marL="346075" indent="-346075" algn="just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Ash Formed Is Much less as compared to Traditional way. </a:t>
            </a:r>
            <a:r>
              <a:rPr lang="en-US" sz="4000" b="1" dirty="0" smtClean="0">
                <a:solidFill>
                  <a:srgbClr val="C00000"/>
                </a:solidFill>
              </a:rPr>
              <a:t>(Reduction Approximately 85 %) </a:t>
            </a:r>
            <a:endParaRPr lang="en-US" sz="4000" b="1" dirty="0">
              <a:solidFill>
                <a:srgbClr val="C000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206836"/>
            <a:ext cx="12192000" cy="15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337963" y="6308560"/>
            <a:ext cx="2531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Jokerman" pitchFamily="82" charset="0"/>
              </a:rPr>
              <a:t>Swarahantra</a:t>
            </a:r>
            <a:r>
              <a:rPr lang="en-US" sz="2800" b="1" dirty="0" smtClean="0">
                <a:solidFill>
                  <a:srgbClr val="FF0000"/>
                </a:solidFill>
                <a:latin typeface="Jokerman" pitchFamily="82" charset="0"/>
              </a:rPr>
              <a:t> 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595747" y="304801"/>
            <a:ext cx="11004850" cy="70658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Saving in Wood, Pollution, Time, Space, Ash</a:t>
            </a:r>
            <a:endParaRPr lang="en-US" sz="4000" b="1" dirty="0"/>
          </a:p>
        </p:txBody>
      </p:sp>
    </p:spTree>
    <p:extLst>
      <p:ext uri="{BB962C8B-B14F-4D97-AF65-F5344CB8AC3E}">
        <p14:creationId xmlns="" xmlns:p14="http://schemas.microsoft.com/office/powerpoint/2010/main" val="393711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6022" y="1225001"/>
            <a:ext cx="1136694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Significant reduction in </a:t>
            </a:r>
            <a:r>
              <a:rPr lang="en-US" sz="3200" b="1" dirty="0">
                <a:solidFill>
                  <a:srgbClr val="C00000"/>
                </a:solidFill>
              </a:rPr>
              <a:t>Deforestation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Significant reduction in </a:t>
            </a:r>
            <a:r>
              <a:rPr lang="en-US" sz="3200" b="1" dirty="0"/>
              <a:t>Air Pollution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Significant reduction in </a:t>
            </a:r>
            <a:r>
              <a:rPr lang="en-US" sz="3200" b="1" dirty="0">
                <a:solidFill>
                  <a:srgbClr val="C00000"/>
                </a:solidFill>
              </a:rPr>
              <a:t>Global Warming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Prevent </a:t>
            </a:r>
            <a:r>
              <a:rPr lang="en-US" sz="3200" b="1" dirty="0"/>
              <a:t>Acid Rain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CDM Benefits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Reduce </a:t>
            </a:r>
            <a:r>
              <a:rPr lang="en-US" sz="3200" dirty="0" smtClean="0"/>
              <a:t>deforestation will reduce </a:t>
            </a:r>
            <a:r>
              <a:rPr lang="en-US" sz="3200" b="1" dirty="0">
                <a:solidFill>
                  <a:srgbClr val="C00000"/>
                </a:solidFill>
              </a:rPr>
              <a:t>soil erosion  </a:t>
            </a:r>
            <a:r>
              <a:rPr lang="en-US" sz="3200" dirty="0"/>
              <a:t>and </a:t>
            </a:r>
            <a:r>
              <a:rPr lang="en-US" sz="3200" b="1" dirty="0" smtClean="0">
                <a:solidFill>
                  <a:srgbClr val="C00000"/>
                </a:solidFill>
              </a:rPr>
              <a:t>landslide etc.</a:t>
            </a:r>
            <a:endParaRPr lang="en-US" sz="3200" b="1" dirty="0">
              <a:solidFill>
                <a:srgbClr val="C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Reduce water pollution as after cremated Ash is less in </a:t>
            </a:r>
            <a:r>
              <a:rPr lang="en-US" sz="3200" dirty="0" smtClean="0"/>
              <a:t>quantity.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Keep environment </a:t>
            </a:r>
            <a:r>
              <a:rPr lang="en-US" sz="3200" b="1" dirty="0"/>
              <a:t>Neat</a:t>
            </a:r>
            <a:r>
              <a:rPr lang="en-US" sz="3200" dirty="0"/>
              <a:t> , </a:t>
            </a:r>
            <a:r>
              <a:rPr lang="en-US" sz="3200" b="1" dirty="0"/>
              <a:t>Clean</a:t>
            </a:r>
            <a:r>
              <a:rPr lang="en-US" sz="3200" dirty="0"/>
              <a:t> , </a:t>
            </a:r>
            <a:r>
              <a:rPr lang="en-US" sz="3200" b="1" dirty="0"/>
              <a:t>hygienic</a:t>
            </a:r>
            <a:r>
              <a:rPr lang="en-US" sz="3200" dirty="0"/>
              <a:t> &amp; </a:t>
            </a:r>
            <a:r>
              <a:rPr lang="en-US" sz="3200" b="1" dirty="0" smtClean="0"/>
              <a:t>healthy.</a:t>
            </a:r>
            <a:endParaRPr lang="en-US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C00000"/>
                </a:solidFill>
              </a:rPr>
              <a:t>Pay Back period </a:t>
            </a:r>
            <a:r>
              <a:rPr lang="en-US" sz="3200" b="1" dirty="0" smtClean="0">
                <a:solidFill>
                  <a:srgbClr val="C00000"/>
                </a:solidFill>
              </a:rPr>
              <a:t>is less than </a:t>
            </a:r>
            <a:r>
              <a:rPr lang="en-US" sz="3200" b="1" dirty="0">
                <a:solidFill>
                  <a:srgbClr val="C00000"/>
                </a:solidFill>
              </a:rPr>
              <a:t>1 year, by wood saving and CDM benefits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206836"/>
            <a:ext cx="12192000" cy="15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337963" y="6308560"/>
            <a:ext cx="2531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Jokerman" pitchFamily="82" charset="0"/>
              </a:rPr>
              <a:t>Swarahantra</a:t>
            </a:r>
            <a:r>
              <a:rPr lang="en-US" sz="2800" b="1" dirty="0" smtClean="0">
                <a:solidFill>
                  <a:srgbClr val="FF0000"/>
                </a:solidFill>
                <a:latin typeface="Jokerman" pitchFamily="82" charset="0"/>
              </a:rPr>
              <a:t> 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595747" y="304801"/>
            <a:ext cx="11004850" cy="70658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Salient  Features</a:t>
            </a:r>
            <a:endParaRPr lang="en-US" sz="4000" b="1" dirty="0"/>
          </a:p>
        </p:txBody>
      </p:sp>
    </p:spTree>
    <p:extLst>
      <p:ext uri="{BB962C8B-B14F-4D97-AF65-F5344CB8AC3E}">
        <p14:creationId xmlns="" xmlns:p14="http://schemas.microsoft.com/office/powerpoint/2010/main" val="343244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23582" y="1091821"/>
            <a:ext cx="1011299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Baskerville Old Face" pitchFamily="18" charset="0"/>
              </a:rPr>
              <a:t>For all related queries of the project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Baskerville Old Face" pitchFamily="18" charset="0"/>
              </a:rPr>
              <a:t>“</a:t>
            </a:r>
            <a:r>
              <a:rPr lang="en-US" sz="3200" b="1" dirty="0" err="1" smtClean="0">
                <a:solidFill>
                  <a:srgbClr val="FF0000"/>
                </a:solidFill>
                <a:latin typeface="Jokerman" pitchFamily="82" charset="0"/>
              </a:rPr>
              <a:t>Swarahantra</a:t>
            </a:r>
            <a:r>
              <a:rPr lang="en-US" sz="3200" b="1" dirty="0" smtClean="0">
                <a:solidFill>
                  <a:srgbClr val="FF0000"/>
                </a:solidFill>
                <a:latin typeface="Jokerman" pitchFamily="82" charset="0"/>
              </a:rPr>
              <a:t> –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Baskerville Old Face" pitchFamily="18" charset="0"/>
              </a:rPr>
              <a:t>Improved Wood Based Cremation System” </a:t>
            </a:r>
          </a:p>
          <a:p>
            <a:pPr algn="ctr"/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Baskerville Old Face" pitchFamily="18" charset="0"/>
              </a:rPr>
              <a:t>may communicate us : </a:t>
            </a:r>
          </a:p>
          <a:p>
            <a:pPr algn="ctr"/>
            <a:endParaRPr lang="en-US" sz="3200" b="1" dirty="0" smtClean="0">
              <a:solidFill>
                <a:schemeClr val="accent6">
                  <a:lumMod val="75000"/>
                </a:schemeClr>
              </a:solidFill>
              <a:latin typeface="Baskerville Old Face" pitchFamily="18" charset="0"/>
              <a:cs typeface="Aharoni" pitchFamily="2" charset="-79"/>
            </a:endParaRPr>
          </a:p>
          <a:p>
            <a:pPr algn="ctr"/>
            <a:endParaRPr lang="en-US" sz="3200" b="1" dirty="0" smtClean="0">
              <a:solidFill>
                <a:schemeClr val="accent6">
                  <a:lumMod val="75000"/>
                </a:schemeClr>
              </a:solidFill>
              <a:latin typeface="Baskerville Old Face" pitchFamily="18" charset="0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6538" y="3521124"/>
            <a:ext cx="926682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sz="20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1351128" y="3507475"/>
            <a:ext cx="971720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V</a:t>
            </a:r>
            <a:r>
              <a:rPr lang="en-US" sz="2800" b="1" dirty="0" smtClean="0"/>
              <a:t>. P. </a:t>
            </a:r>
            <a:r>
              <a:rPr lang="en-US" sz="2800" b="1" dirty="0" err="1" smtClean="0"/>
              <a:t>Maurya</a:t>
            </a:r>
            <a:r>
              <a:rPr lang="en-US" sz="2800" b="1" dirty="0" smtClean="0"/>
              <a:t> </a:t>
            </a:r>
            <a:r>
              <a:rPr lang="en-US" sz="2800" b="1" dirty="0" smtClean="0"/>
              <a:t>,Director</a:t>
            </a:r>
            <a:r>
              <a:rPr lang="en-US" sz="2800" b="1" smtClean="0"/>
              <a:t>, </a:t>
            </a:r>
            <a:r>
              <a:rPr lang="en-US" sz="2800" b="1" smtClean="0"/>
              <a:t>Technical: </a:t>
            </a:r>
            <a:r>
              <a:rPr lang="en-US" sz="2000" b="1" dirty="0" smtClean="0"/>
              <a:t>+91-9454485649 ,+91-7607602764.</a:t>
            </a:r>
          </a:p>
          <a:p>
            <a:pPr algn="ctr"/>
            <a:r>
              <a:rPr lang="en-US" sz="3200" b="1" dirty="0" smtClean="0"/>
              <a:t>DHRUVH -Social Awareness Forum</a:t>
            </a:r>
          </a:p>
          <a:p>
            <a:r>
              <a:rPr lang="en-US" sz="2000" b="1" dirty="0" smtClean="0"/>
              <a:t>       2</a:t>
            </a:r>
            <a:r>
              <a:rPr lang="en-US" sz="2000" b="1" baseline="30000" dirty="0" smtClean="0"/>
              <a:t>nd</a:t>
            </a:r>
            <a:r>
              <a:rPr lang="en-US" sz="2000" b="1" dirty="0" smtClean="0"/>
              <a:t> Floor, </a:t>
            </a:r>
            <a:r>
              <a:rPr lang="en-US" sz="2000" b="1" dirty="0" err="1" smtClean="0"/>
              <a:t>ShreeDeep</a:t>
            </a:r>
            <a:r>
              <a:rPr lang="en-US" sz="2000" b="1" dirty="0" smtClean="0"/>
              <a:t> Apartment, 146, </a:t>
            </a:r>
            <a:r>
              <a:rPr lang="en-US" sz="2000" b="1" dirty="0" err="1" smtClean="0"/>
              <a:t>Naya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Basti</a:t>
            </a:r>
            <a:r>
              <a:rPr lang="en-US" sz="2000" b="1" dirty="0" smtClean="0"/>
              <a:t> Road, New Delhi -110062, India.   </a:t>
            </a:r>
          </a:p>
          <a:p>
            <a:pPr algn="ctr"/>
            <a:r>
              <a:rPr lang="en-US" sz="2400" b="1" dirty="0" smtClean="0"/>
              <a:t>Phone  : </a:t>
            </a:r>
            <a:r>
              <a:rPr lang="en-US" sz="2000" b="1" dirty="0" smtClean="0"/>
              <a:t>+91-9873343383, +91-9968697193.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600" b="1" dirty="0" smtClean="0"/>
              <a:t>E-mail:</a:t>
            </a:r>
            <a:r>
              <a:rPr lang="en-US" sz="2600" b="1" u="sng" dirty="0" smtClean="0"/>
              <a:t> </a:t>
            </a:r>
            <a:r>
              <a:rPr lang="en-US" sz="2600" b="1" u="sng" dirty="0" smtClean="0">
                <a:hlinkClick r:id="rId2"/>
              </a:rPr>
              <a:t>projectlastrite@gmail.com</a:t>
            </a:r>
            <a:r>
              <a:rPr lang="en-US" sz="2600" b="1" dirty="0" smtClean="0"/>
              <a:t>,            URL:</a:t>
            </a:r>
            <a:r>
              <a:rPr lang="en-US" sz="2600" b="1" dirty="0" smtClean="0">
                <a:hlinkClick r:id="rId3"/>
              </a:rPr>
              <a:t>www.dhruvh.org.in</a:t>
            </a:r>
            <a:endParaRPr lang="en-US" sz="2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9562" y="1220642"/>
            <a:ext cx="562991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 algn="just">
              <a:buFont typeface="Arial" pitchFamily="34" charset="0"/>
              <a:buChar char="•"/>
            </a:pPr>
            <a:r>
              <a:rPr lang="en-US" sz="2400" b="1" dirty="0" smtClean="0"/>
              <a:t>400 – 450 Kg </a:t>
            </a:r>
            <a:r>
              <a:rPr lang="en-US" sz="2400" dirty="0" smtClean="0"/>
              <a:t>of Wood is required to cremate a dead body.</a:t>
            </a:r>
          </a:p>
          <a:p>
            <a:pPr marL="290513" indent="-290513" algn="just">
              <a:buFont typeface="Arial" pitchFamily="34" charset="0"/>
              <a:buChar char="•"/>
            </a:pPr>
            <a:r>
              <a:rPr lang="en-US" sz="2400" dirty="0" smtClean="0"/>
              <a:t>This process done in </a:t>
            </a:r>
            <a:r>
              <a:rPr lang="en-US" sz="2400" b="1" dirty="0" smtClean="0"/>
              <a:t>open air (Environment).</a:t>
            </a:r>
            <a:endParaRPr lang="en-US" sz="2400" dirty="0" smtClean="0"/>
          </a:p>
          <a:p>
            <a:pPr marL="290513" indent="-290513" algn="just">
              <a:buFont typeface="Arial" pitchFamily="34" charset="0"/>
              <a:buChar char="•"/>
            </a:pPr>
            <a:r>
              <a:rPr lang="en-US" sz="2400" dirty="0" smtClean="0"/>
              <a:t>This process Take Approximately </a:t>
            </a:r>
            <a:r>
              <a:rPr lang="en-US" sz="2400" b="1" dirty="0" smtClean="0"/>
              <a:t>8 hours.</a:t>
            </a:r>
          </a:p>
          <a:p>
            <a:pPr marL="290513" indent="-290513" algn="just">
              <a:buFont typeface="Arial" pitchFamily="34" charset="0"/>
              <a:buChar char="•"/>
            </a:pPr>
            <a:r>
              <a:rPr lang="en-US" sz="2400" dirty="0" smtClean="0"/>
              <a:t>People reluctant to wait at cremation ground due to </a:t>
            </a:r>
            <a:r>
              <a:rPr lang="en-US" sz="2400" b="1" dirty="0" smtClean="0"/>
              <a:t>bad smell / odor.</a:t>
            </a:r>
          </a:p>
          <a:p>
            <a:pPr marL="290513" indent="-290513" algn="just">
              <a:buFont typeface="Arial" pitchFamily="34" charset="0"/>
              <a:buChar char="•"/>
            </a:pPr>
            <a:r>
              <a:rPr lang="en-US" sz="2400" dirty="0" smtClean="0"/>
              <a:t>Dead body is to be adjust during the cremation.</a:t>
            </a:r>
          </a:p>
          <a:p>
            <a:pPr marL="290513" indent="-290513" algn="just">
              <a:buFont typeface="Arial" pitchFamily="34" charset="0"/>
              <a:buChar char="•"/>
            </a:pPr>
            <a:r>
              <a:rPr lang="en-US" sz="2400" b="1" dirty="0" smtClean="0"/>
              <a:t>Animal</a:t>
            </a:r>
            <a:r>
              <a:rPr lang="en-US" sz="2400" dirty="0" smtClean="0"/>
              <a:t> try to reach half burnt body.</a:t>
            </a:r>
          </a:p>
          <a:p>
            <a:pPr marL="290513" indent="-290513" algn="just">
              <a:buFont typeface="Arial" pitchFamily="34" charset="0"/>
              <a:buChar char="•"/>
            </a:pPr>
            <a:r>
              <a:rPr lang="en-US" sz="2400" dirty="0" smtClean="0"/>
              <a:t>Lot of ash is left out after Cremation.</a:t>
            </a:r>
          </a:p>
          <a:p>
            <a:pPr marL="290513" indent="-290513" algn="just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People Prefer just because of Traditions and </a:t>
            </a:r>
            <a:r>
              <a:rPr lang="en-US" sz="2400" b="1" i="1" dirty="0" err="1" smtClean="0">
                <a:solidFill>
                  <a:schemeClr val="accent1">
                    <a:lumMod val="75000"/>
                  </a:schemeClr>
                </a:solidFill>
              </a:rPr>
              <a:t>Riti</a:t>
            </a: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400" b="1" i="1" dirty="0" err="1" smtClean="0">
                <a:solidFill>
                  <a:schemeClr val="accent1">
                    <a:lumMod val="75000"/>
                  </a:schemeClr>
                </a:solidFill>
              </a:rPr>
              <a:t>Rivaj</a:t>
            </a: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</a:rPr>
              <a:t> over Electrical cremation.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8197" y="332097"/>
            <a:ext cx="5532099" cy="70658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Traditional Way to Cremate</a:t>
            </a:r>
            <a:endParaRPr lang="en-US" sz="32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206836"/>
            <a:ext cx="12192000" cy="15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337963" y="6308560"/>
            <a:ext cx="2531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Jokerman" pitchFamily="82" charset="0"/>
              </a:rPr>
              <a:t>Swarahantra</a:t>
            </a:r>
            <a:r>
              <a:rPr lang="en-US" sz="2800" b="1" dirty="0" smtClean="0">
                <a:solidFill>
                  <a:srgbClr val="FF0000"/>
                </a:solidFill>
                <a:latin typeface="Jokerman" pitchFamily="82" charset="0"/>
              </a:rPr>
              <a:t> 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095882" y="1222914"/>
            <a:ext cx="562991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 algn="just">
              <a:buFont typeface="Arial" pitchFamily="34" charset="0"/>
              <a:buChar char="•"/>
            </a:pPr>
            <a:r>
              <a:rPr lang="en-US" sz="2400" b="1" dirty="0" smtClean="0"/>
              <a:t>110 - 130 Kg </a:t>
            </a:r>
            <a:r>
              <a:rPr lang="en-US" sz="2400" dirty="0" smtClean="0"/>
              <a:t>of Wood is required to cremate a dead body.</a:t>
            </a:r>
          </a:p>
          <a:p>
            <a:pPr marL="290513" indent="-290513" algn="just">
              <a:buFont typeface="Arial" pitchFamily="34" charset="0"/>
              <a:buChar char="•"/>
            </a:pPr>
            <a:r>
              <a:rPr lang="en-US" sz="2400" dirty="0" smtClean="0"/>
              <a:t>This process done in </a:t>
            </a:r>
            <a:r>
              <a:rPr lang="en-US" sz="2400" b="1" dirty="0" smtClean="0"/>
              <a:t>Closed Chamber</a:t>
            </a:r>
          </a:p>
          <a:p>
            <a:pPr marL="290513" indent="-290513" algn="just">
              <a:buFont typeface="Arial" pitchFamily="34" charset="0"/>
              <a:buChar char="•"/>
            </a:pPr>
            <a:r>
              <a:rPr lang="en-US" sz="2400" dirty="0" smtClean="0"/>
              <a:t>This process Take Approximately </a:t>
            </a:r>
            <a:r>
              <a:rPr lang="en-US" sz="2400" b="1" dirty="0" smtClean="0"/>
              <a:t>1.5 hours.</a:t>
            </a:r>
          </a:p>
          <a:p>
            <a:pPr marL="290513" indent="-290513" algn="just">
              <a:buFont typeface="Arial" pitchFamily="34" charset="0"/>
              <a:buChar char="•"/>
            </a:pPr>
            <a:r>
              <a:rPr lang="en-US" sz="2400" dirty="0" smtClean="0"/>
              <a:t>People can stay there to see the last journey of there dear one’s.</a:t>
            </a:r>
            <a:endParaRPr lang="en-US" sz="2400" b="1" dirty="0" smtClean="0"/>
          </a:p>
          <a:p>
            <a:pPr marL="290513" indent="-290513" algn="just">
              <a:buFont typeface="Arial" pitchFamily="34" charset="0"/>
              <a:buChar char="•"/>
            </a:pPr>
            <a:r>
              <a:rPr lang="en-US" sz="2400" dirty="0" smtClean="0"/>
              <a:t>No adjust required during the cremation.</a:t>
            </a:r>
          </a:p>
          <a:p>
            <a:pPr marL="290513" indent="-290513" algn="just">
              <a:buFont typeface="Arial" pitchFamily="34" charset="0"/>
              <a:buChar char="•"/>
            </a:pPr>
            <a:r>
              <a:rPr lang="en-US" sz="2400" b="1" dirty="0" smtClean="0"/>
              <a:t>Out of reach from animal</a:t>
            </a:r>
            <a:r>
              <a:rPr lang="en-US" sz="2400" dirty="0" smtClean="0"/>
              <a:t>.</a:t>
            </a:r>
          </a:p>
          <a:p>
            <a:pPr marL="290513" indent="-290513" algn="just">
              <a:buFont typeface="Arial" pitchFamily="34" charset="0"/>
              <a:buChar char="•"/>
            </a:pPr>
            <a:r>
              <a:rPr lang="en-US" sz="2400" dirty="0" smtClean="0"/>
              <a:t>Very less ash is left out after Cremation. (15% as compared to traditional)</a:t>
            </a:r>
          </a:p>
          <a:p>
            <a:pPr marL="290513" indent="-290513" algn="just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All the rituals can be perform in this as it is in tradition way.</a:t>
            </a:r>
          </a:p>
        </p:txBody>
      </p:sp>
      <p:sp>
        <p:nvSpPr>
          <p:cNvPr id="8" name="Rectangle 7"/>
          <p:cNvSpPr/>
          <p:nvPr/>
        </p:nvSpPr>
        <p:spPr>
          <a:xfrm>
            <a:off x="6384672" y="320724"/>
            <a:ext cx="5461586" cy="70658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Cremation in SWARAHANTRA</a:t>
            </a:r>
            <a:endParaRPr lang="en-US" sz="3200" b="1" dirty="0"/>
          </a:p>
        </p:txBody>
      </p:sp>
      <p:cxnSp>
        <p:nvCxnSpPr>
          <p:cNvPr id="12" name="Straight Connector 11"/>
          <p:cNvCxnSpPr/>
          <p:nvPr/>
        </p:nvCxnSpPr>
        <p:spPr>
          <a:xfrm rot="16200000" flipH="1">
            <a:off x="2927445" y="3104866"/>
            <a:ext cx="6086901" cy="13647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7099" y="655094"/>
            <a:ext cx="10749357" cy="13374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830265" y="668112"/>
            <a:ext cx="10729389" cy="46166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50800" dir="5400000" algn="ctr" rotWithShape="0">
              <a:schemeClr val="accent1">
                <a:lumMod val="60000"/>
                <a:lumOff val="40000"/>
              </a:schemeClr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/>
              <a:t>Top Three </a:t>
            </a:r>
            <a:r>
              <a:rPr lang="en-US" sz="2400" b="1" dirty="0" err="1"/>
              <a:t>Ganga</a:t>
            </a:r>
            <a:r>
              <a:rPr lang="en-US" sz="2400" b="1" dirty="0"/>
              <a:t> P</a:t>
            </a:r>
            <a:r>
              <a:rPr lang="en-US" sz="2400" b="1" dirty="0" smtClean="0"/>
              <a:t>ollution Sources</a:t>
            </a:r>
            <a:endParaRPr lang="en-US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755994" y="4816172"/>
            <a:ext cx="5208077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1" dirty="0"/>
              <a:t>Ashes from Cremation along with Partially burnt bodies are disposed off in the river causing  hazardous </a:t>
            </a:r>
            <a:r>
              <a:rPr lang="en-US" b="1" dirty="0" smtClean="0">
                <a:solidFill>
                  <a:srgbClr val="C00000"/>
                </a:solidFill>
              </a:rPr>
              <a:t>WATER POLLUTION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434767" y="2364957"/>
            <a:ext cx="3034271" cy="491319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/>
              <a:t>Poor Combustion Efficiency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434768" y="2998274"/>
            <a:ext cx="8067905" cy="891338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/>
              <a:t>Incomplete Combustion Of Dead Body</a:t>
            </a:r>
          </a:p>
          <a:p>
            <a:pPr algn="ctr"/>
            <a:r>
              <a:rPr lang="en-US" sz="1600" b="1" dirty="0"/>
              <a:t>W</a:t>
            </a:r>
            <a:r>
              <a:rPr lang="en-US" sz="1600" b="1" dirty="0" smtClean="0"/>
              <a:t>et </a:t>
            </a:r>
            <a:r>
              <a:rPr lang="en-US" sz="1600" b="1" dirty="0"/>
              <a:t>wood, </a:t>
            </a:r>
            <a:r>
              <a:rPr lang="en-US" sz="1600" b="1" dirty="0" smtClean="0"/>
              <a:t>Rain</a:t>
            </a:r>
            <a:r>
              <a:rPr lang="en-US" sz="1600" b="1" dirty="0"/>
              <a:t>, </a:t>
            </a:r>
            <a:r>
              <a:rPr lang="en-US" sz="1600" b="1" dirty="0" smtClean="0"/>
              <a:t>Low </a:t>
            </a:r>
            <a:r>
              <a:rPr lang="en-US" sz="1600" b="1" dirty="0"/>
              <a:t>C</a:t>
            </a:r>
            <a:r>
              <a:rPr lang="en-US" sz="1600" b="1" dirty="0" smtClean="0"/>
              <a:t>ombustion Temperature, Inadequate </a:t>
            </a:r>
            <a:r>
              <a:rPr lang="en-US" sz="1600" b="1" dirty="0"/>
              <a:t>W</a:t>
            </a:r>
            <a:r>
              <a:rPr lang="en-US" sz="1600" b="1" dirty="0" smtClean="0"/>
              <a:t>ood </a:t>
            </a:r>
            <a:endParaRPr lang="en-US" sz="16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6823881" y="2362306"/>
            <a:ext cx="4678792" cy="491319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/>
              <a:t>High Wood Consumption  - </a:t>
            </a:r>
            <a:r>
              <a:rPr lang="en-US" b="1" dirty="0" smtClean="0"/>
              <a:t> 400 </a:t>
            </a:r>
            <a:r>
              <a:rPr lang="en-US" b="1" dirty="0"/>
              <a:t>kg/Cremation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83291" y="2248519"/>
            <a:ext cx="2587706" cy="2337128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/>
              <a:t>Challenges </a:t>
            </a:r>
          </a:p>
          <a:p>
            <a:pPr algn="ctr"/>
            <a:r>
              <a:rPr lang="en-US" sz="2400" b="1" dirty="0"/>
              <a:t>of </a:t>
            </a:r>
          </a:p>
          <a:p>
            <a:pPr algn="ctr"/>
            <a:r>
              <a:rPr lang="en-US" sz="2400" b="1" dirty="0"/>
              <a:t>Traditional Cremation  Systems</a:t>
            </a:r>
          </a:p>
        </p:txBody>
      </p:sp>
      <p:sp>
        <p:nvSpPr>
          <p:cNvPr id="9" name="Rectangle 8"/>
          <p:cNvSpPr/>
          <p:nvPr/>
        </p:nvSpPr>
        <p:spPr>
          <a:xfrm>
            <a:off x="6753030" y="4825355"/>
            <a:ext cx="4792161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1" dirty="0"/>
              <a:t>Foul and untreated poisonous gases released from inefficient combustion causes hazardous </a:t>
            </a:r>
            <a:r>
              <a:rPr lang="en-US" b="1" dirty="0" smtClean="0">
                <a:solidFill>
                  <a:srgbClr val="C00000"/>
                </a:solidFill>
              </a:rPr>
              <a:t>AIR POLLUTION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TextBox 11"/>
          <p:cNvSpPr txBox="1"/>
          <p:nvPr/>
        </p:nvSpPr>
        <p:spPr>
          <a:xfrm>
            <a:off x="912636" y="1441291"/>
            <a:ext cx="2103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Municipal waste </a:t>
            </a:r>
            <a:endParaRPr lang="en-US" sz="2000" dirty="0"/>
          </a:p>
        </p:txBody>
      </p:sp>
      <p:sp>
        <p:nvSpPr>
          <p:cNvPr id="11" name="TextBox 33"/>
          <p:cNvSpPr txBox="1"/>
          <p:nvPr/>
        </p:nvSpPr>
        <p:spPr>
          <a:xfrm>
            <a:off x="3835018" y="1441291"/>
            <a:ext cx="33984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Untreated industrial  effluent</a:t>
            </a:r>
            <a:endParaRPr lang="en-US" sz="2000" dirty="0"/>
          </a:p>
        </p:txBody>
      </p:sp>
      <p:sp>
        <p:nvSpPr>
          <p:cNvPr id="12" name="TextBox 34"/>
          <p:cNvSpPr txBox="1"/>
          <p:nvPr/>
        </p:nvSpPr>
        <p:spPr>
          <a:xfrm>
            <a:off x="7451683" y="1441291"/>
            <a:ext cx="4077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>
                <a:solidFill>
                  <a:srgbClr val="FF0000"/>
                </a:solidFill>
              </a:rPr>
              <a:t>Traditional Cremation System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434768" y="4025333"/>
            <a:ext cx="3657600" cy="491319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Water Pollution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560860" y="4009034"/>
            <a:ext cx="3941813" cy="491319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Air Pollution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6206836"/>
            <a:ext cx="12192000" cy="15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337963" y="6308560"/>
            <a:ext cx="2531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Jokerman" pitchFamily="82" charset="0"/>
              </a:rPr>
              <a:t>Swarahantra</a:t>
            </a:r>
            <a:r>
              <a:rPr lang="en-US" sz="2800" b="1" dirty="0" smtClean="0">
                <a:solidFill>
                  <a:srgbClr val="FF0000"/>
                </a:solidFill>
                <a:latin typeface="Jokerman" pitchFamily="82" charset="0"/>
              </a:rPr>
              <a:t>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508938" y="1324320"/>
            <a:ext cx="2790496" cy="2711669"/>
          </a:xfrm>
          <a:prstGeom prst="ellipse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Pollution Control &amp; Wood Saving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757455" y="2622343"/>
            <a:ext cx="2790496" cy="2711669"/>
            <a:chOff x="3757455" y="2622341"/>
            <a:chExt cx="2790496" cy="2711669"/>
          </a:xfrm>
        </p:grpSpPr>
        <p:sp>
          <p:nvSpPr>
            <p:cNvPr id="3" name="Oval 2"/>
            <p:cNvSpPr/>
            <p:nvPr/>
          </p:nvSpPr>
          <p:spPr>
            <a:xfrm>
              <a:off x="3757455" y="2622341"/>
              <a:ext cx="2790496" cy="2711669"/>
            </a:xfrm>
            <a:prstGeom prst="ellipse">
              <a:avLst/>
            </a:prstGeom>
            <a:solidFill>
              <a:srgbClr val="99E2E9">
                <a:alpha val="5019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 b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783728" y="3862558"/>
              <a:ext cx="151349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b="1" dirty="0">
                  <a:solidFill>
                    <a:schemeClr val="accent5">
                      <a:lumMod val="50000"/>
                    </a:schemeClr>
                  </a:solidFill>
                </a:rPr>
                <a:t>Sentiments Of People</a:t>
              </a:r>
            </a:p>
          </p:txBody>
        </p:sp>
      </p:grpSp>
      <p:sp>
        <p:nvSpPr>
          <p:cNvPr id="5" name="Oval 4"/>
          <p:cNvSpPr/>
          <p:nvPr/>
        </p:nvSpPr>
        <p:spPr>
          <a:xfrm>
            <a:off x="5370791" y="2627605"/>
            <a:ext cx="2790496" cy="2711669"/>
          </a:xfrm>
          <a:prstGeom prst="ellipse">
            <a:avLst/>
          </a:prstGeom>
          <a:solidFill>
            <a:srgbClr val="E66B4A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/>
          </a:p>
          <a:p>
            <a:pPr algn="ctr"/>
            <a:endParaRPr lang="en-US" sz="2200" dirty="0"/>
          </a:p>
          <a:p>
            <a:pPr algn="ctr"/>
            <a:endParaRPr lang="en-US" sz="2200" dirty="0"/>
          </a:p>
          <a:p>
            <a:pPr algn="ctr"/>
            <a:endParaRPr lang="en-US" sz="2200" dirty="0"/>
          </a:p>
          <a:p>
            <a:pPr algn="ctr"/>
            <a:r>
              <a:rPr lang="en-US" sz="2200" dirty="0"/>
              <a:t>	</a:t>
            </a:r>
            <a:r>
              <a:rPr lang="en-US" sz="2200" b="1" dirty="0">
                <a:solidFill>
                  <a:srgbClr val="C00000"/>
                </a:solidFill>
              </a:rPr>
              <a:t>Budget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517931" y="2948151"/>
            <a:ext cx="472965" cy="4414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402317" y="3019455"/>
            <a:ext cx="736975" cy="6959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5444360" y="3216166"/>
            <a:ext cx="846082" cy="7462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659822" y="3373823"/>
            <a:ext cx="756745" cy="64638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5922580" y="3547243"/>
            <a:ext cx="557049" cy="49924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6290442" y="3783726"/>
            <a:ext cx="220718" cy="20495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249918" y="2853560"/>
            <a:ext cx="1466193" cy="151348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6589986" y="1403131"/>
            <a:ext cx="1702676" cy="170267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788167" y="854167"/>
            <a:ext cx="2133755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Jokerman" pitchFamily="82" charset="0"/>
              </a:rPr>
              <a:t>Swarahantra</a:t>
            </a:r>
            <a:r>
              <a:rPr lang="en-US" sz="2400" b="1" dirty="0" smtClean="0">
                <a:solidFill>
                  <a:srgbClr val="FF0000"/>
                </a:solidFill>
                <a:latin typeface="Jokerman" pitchFamily="82" charset="0"/>
              </a:rPr>
              <a:t> </a:t>
            </a:r>
            <a:endParaRPr lang="en-US" sz="24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0" y="6206836"/>
            <a:ext cx="12192000" cy="15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337963" y="6308560"/>
            <a:ext cx="2531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Jokerman" pitchFamily="82" charset="0"/>
              </a:rPr>
              <a:t>Swarahantra</a:t>
            </a:r>
            <a:r>
              <a:rPr lang="en-US" sz="2800" b="1" dirty="0" smtClean="0">
                <a:solidFill>
                  <a:srgbClr val="FF0000"/>
                </a:solidFill>
                <a:latin typeface="Jokerman" pitchFamily="82" charset="0"/>
              </a:rPr>
              <a:t> 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4380784" y="228178"/>
            <a:ext cx="31277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</a:rPr>
              <a:t>NEED OF HOUR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04041" y="1103586"/>
            <a:ext cx="10326414" cy="4819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Wingdings" pitchFamily="2" charset="2"/>
              <a:buChar char="v"/>
            </a:pPr>
            <a:r>
              <a:rPr lang="en-US" sz="2300" dirty="0"/>
              <a:t>Pyre of wood  (</a:t>
            </a:r>
            <a:r>
              <a:rPr lang="en-US" sz="2300" b="1" u="sng" dirty="0">
                <a:solidFill>
                  <a:srgbClr val="C00000"/>
                </a:solidFill>
              </a:rPr>
              <a:t>Agni</a:t>
            </a:r>
            <a:r>
              <a:rPr lang="en-US" sz="2300" b="1" dirty="0">
                <a:solidFill>
                  <a:srgbClr val="C00000"/>
                </a:solidFill>
              </a:rPr>
              <a:t> </a:t>
            </a:r>
            <a:r>
              <a:rPr lang="en-US" sz="2300" b="1" u="sng" dirty="0" err="1">
                <a:solidFill>
                  <a:srgbClr val="C00000"/>
                </a:solidFill>
              </a:rPr>
              <a:t>kastha</a:t>
            </a:r>
            <a:r>
              <a:rPr lang="en-US" sz="2300" dirty="0"/>
              <a:t>) is made on the cremation trolley.</a:t>
            </a:r>
          </a:p>
          <a:p>
            <a:pPr marL="284163" lvl="0" indent="-284163" algn="just">
              <a:buFont typeface="Wingdings" pitchFamily="2" charset="2"/>
              <a:buChar char="v"/>
            </a:pPr>
            <a:r>
              <a:rPr lang="en-US" sz="2300" dirty="0"/>
              <a:t>The dead body is place upon the wood pyre, with leg pointing south.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sz="2300" dirty="0"/>
              <a:t>One  layer of wood is placed over the dead body.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sz="2300" dirty="0"/>
              <a:t>All  Rituals (</a:t>
            </a:r>
            <a:r>
              <a:rPr lang="en-US" sz="2300" b="1" dirty="0">
                <a:solidFill>
                  <a:srgbClr val="C00000"/>
                </a:solidFill>
              </a:rPr>
              <a:t> </a:t>
            </a:r>
            <a:r>
              <a:rPr lang="en-US" sz="2300" b="1" i="1" dirty="0" err="1">
                <a:solidFill>
                  <a:srgbClr val="C00000"/>
                </a:solidFill>
              </a:rPr>
              <a:t>Riti</a:t>
            </a:r>
            <a:r>
              <a:rPr lang="en-US" sz="2300" b="1" i="1" dirty="0">
                <a:solidFill>
                  <a:srgbClr val="C00000"/>
                </a:solidFill>
              </a:rPr>
              <a:t> - </a:t>
            </a:r>
            <a:r>
              <a:rPr lang="en-US" sz="2300" b="1" i="1" dirty="0" err="1">
                <a:solidFill>
                  <a:srgbClr val="C00000"/>
                </a:solidFill>
              </a:rPr>
              <a:t>Rivaj</a:t>
            </a:r>
            <a:r>
              <a:rPr lang="en-US" sz="2300" b="1" dirty="0"/>
              <a:t> </a:t>
            </a:r>
            <a:r>
              <a:rPr lang="en-US" sz="2300" dirty="0"/>
              <a:t>) are carried out on the  trolley it self,  viz.</a:t>
            </a:r>
          </a:p>
          <a:p>
            <a:pPr marL="630238" lvl="1" indent="-173038" algn="just">
              <a:buFont typeface="Arial" pitchFamily="34" charset="0"/>
              <a:buChar char="•"/>
            </a:pPr>
            <a:r>
              <a:rPr lang="en-US" sz="2300" dirty="0"/>
              <a:t>Dead body should be anointed with the ghee and wood chips</a:t>
            </a:r>
          </a:p>
          <a:p>
            <a:pPr marL="630238" lvl="1" indent="-173038" algn="just">
              <a:buFont typeface="Arial" pitchFamily="34" charset="0"/>
              <a:buChar char="•"/>
            </a:pPr>
            <a:r>
              <a:rPr lang="en-US" sz="2300" dirty="0"/>
              <a:t>Eyes, mouth ears and nostrils are covered with coins</a:t>
            </a:r>
          </a:p>
          <a:p>
            <a:pPr marL="630238" lvl="1" indent="-173038" algn="just">
              <a:buFont typeface="Arial" pitchFamily="34" charset="0"/>
              <a:buChar char="•"/>
            </a:pPr>
            <a:r>
              <a:rPr lang="en-US" sz="2300" dirty="0"/>
              <a:t>One person carry a pot of water on the left shoulder, with another person walks behind him with a sharp iron Instrument. Both of them go around the pyre anti-clockwise three times. When the person carrying the pot reaches the head each time, he stops for a second or two, and the one with the iron instrument hits the pot Gently to make a hole so that water flows out from the hole.</a:t>
            </a:r>
          </a:p>
          <a:p>
            <a:pPr marL="630238" lvl="0" indent="-173038" algn="just">
              <a:buFont typeface="Arial" pitchFamily="34" charset="0"/>
              <a:buChar char="•"/>
            </a:pPr>
            <a:r>
              <a:rPr lang="en-US" sz="2300" dirty="0"/>
              <a:t>The pyre is fired  and there after the Fire rituals are performed, i.e. “</a:t>
            </a:r>
            <a:r>
              <a:rPr lang="en-US" sz="2300" b="1" dirty="0" err="1">
                <a:solidFill>
                  <a:srgbClr val="C00000"/>
                </a:solidFill>
              </a:rPr>
              <a:t>Panch</a:t>
            </a:r>
            <a:r>
              <a:rPr lang="en-US" sz="2300" b="1" dirty="0">
                <a:solidFill>
                  <a:srgbClr val="C00000"/>
                </a:solidFill>
              </a:rPr>
              <a:t> </a:t>
            </a:r>
            <a:r>
              <a:rPr lang="en-US" sz="2300" b="1" dirty="0" err="1">
                <a:solidFill>
                  <a:srgbClr val="C00000"/>
                </a:solidFill>
              </a:rPr>
              <a:t>Samidha</a:t>
            </a:r>
            <a:r>
              <a:rPr lang="en-US" sz="2300" dirty="0"/>
              <a:t>” giving five wood pieces by the close one to the burning pyre.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206836"/>
            <a:ext cx="12192000" cy="15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337963" y="6308560"/>
            <a:ext cx="2531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Jokerman" pitchFamily="82" charset="0"/>
              </a:rPr>
              <a:t>Swarahantra</a:t>
            </a:r>
            <a:r>
              <a:rPr lang="en-US" sz="2800" b="1" dirty="0" smtClean="0">
                <a:solidFill>
                  <a:srgbClr val="FF0000"/>
                </a:solidFill>
                <a:latin typeface="Jokerman" pitchFamily="82" charset="0"/>
              </a:rPr>
              <a:t> 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851342" y="283779"/>
            <a:ext cx="10294879" cy="61676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FFFF00"/>
                </a:solidFill>
              </a:rPr>
              <a:t>Process to cremate in </a:t>
            </a:r>
            <a:r>
              <a:rPr lang="en-US" sz="4400" b="1" dirty="0" smtClean="0">
                <a:solidFill>
                  <a:srgbClr val="FF0000"/>
                </a:solidFill>
                <a:latin typeface="Jokerman" pitchFamily="82" charset="0"/>
              </a:rPr>
              <a:t>“ </a:t>
            </a:r>
            <a:r>
              <a:rPr lang="en-US" sz="4400" b="1" u="sng" dirty="0" err="1" smtClean="0">
                <a:solidFill>
                  <a:srgbClr val="FF0000"/>
                </a:solidFill>
                <a:latin typeface="Jokerman" pitchFamily="82" charset="0"/>
              </a:rPr>
              <a:t>Swarahantra</a:t>
            </a:r>
            <a:r>
              <a:rPr lang="en-US" sz="4400" b="1" u="sng" dirty="0" smtClean="0">
                <a:solidFill>
                  <a:srgbClr val="FF0000"/>
                </a:solidFill>
                <a:latin typeface="Jokerman" pitchFamily="82" charset="0"/>
              </a:rPr>
              <a:t>” </a:t>
            </a:r>
            <a:endParaRPr lang="en-US" sz="4400" b="1" u="sng" dirty="0">
              <a:solidFill>
                <a:srgbClr val="FF0000"/>
              </a:solidFill>
              <a:latin typeface="Jokerm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7559" y="867107"/>
            <a:ext cx="1083473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lvl="0" indent="-346075" algn="just">
              <a:buFont typeface="Wingdings" pitchFamily="2" charset="2"/>
              <a:buChar char="v"/>
            </a:pPr>
            <a:r>
              <a:rPr lang="en-US" sz="2400" dirty="0"/>
              <a:t>After all the  rituals, the cremation trolley is pushed inside the Cremation Furnace, for  Cremation in controlled conditions.</a:t>
            </a:r>
          </a:p>
          <a:p>
            <a:pPr marL="346075" lvl="0" indent="-346075" algn="just">
              <a:buFont typeface="Wingdings" pitchFamily="2" charset="2"/>
              <a:buChar char="v"/>
            </a:pPr>
            <a:r>
              <a:rPr lang="en-US" sz="2400" dirty="0"/>
              <a:t>This cremation process occur </a:t>
            </a:r>
            <a:r>
              <a:rPr lang="en-US" sz="2400" dirty="0" smtClean="0"/>
              <a:t>with air </a:t>
            </a:r>
            <a:r>
              <a:rPr lang="en-US" sz="2400" dirty="0"/>
              <a:t>is feed in </a:t>
            </a:r>
            <a:r>
              <a:rPr lang="en-US" sz="2400" b="1" dirty="0">
                <a:solidFill>
                  <a:srgbClr val="C00000"/>
                </a:solidFill>
              </a:rPr>
              <a:t>Control Condition</a:t>
            </a:r>
            <a:r>
              <a:rPr lang="en-US" sz="2400" dirty="0"/>
              <a:t> for perfect Cremation of the dead body.</a:t>
            </a:r>
          </a:p>
          <a:p>
            <a:pPr marL="346075" lvl="0" indent="-346075" algn="just">
              <a:buFont typeface="Wingdings" pitchFamily="2" charset="2"/>
              <a:buChar char="v"/>
            </a:pPr>
            <a:r>
              <a:rPr lang="en-US" sz="2400" dirty="0"/>
              <a:t>Cremation furnace gate is closed .</a:t>
            </a:r>
          </a:p>
          <a:p>
            <a:pPr marL="346075" lvl="0" indent="-346075" algn="just">
              <a:buFont typeface="Wingdings" pitchFamily="2" charset="2"/>
              <a:buChar char="v"/>
            </a:pPr>
            <a:r>
              <a:rPr lang="en-US" sz="2400" dirty="0"/>
              <a:t>Whole process of cremation can be seen by view glass provided at the gate of the cremation furnace.</a:t>
            </a:r>
          </a:p>
          <a:p>
            <a:pPr marL="346075" lvl="0" indent="-346075" algn="just">
              <a:buFont typeface="Wingdings" pitchFamily="2" charset="2"/>
              <a:buChar char="v"/>
            </a:pPr>
            <a:r>
              <a:rPr lang="en-US" sz="2400" dirty="0"/>
              <a:t>When the  body is almost burned. A man open the door to perform the </a:t>
            </a:r>
            <a:r>
              <a:rPr lang="en-US" sz="2400" b="1" i="1" dirty="0" err="1">
                <a:solidFill>
                  <a:srgbClr val="C00000"/>
                </a:solidFill>
              </a:rPr>
              <a:t>Kapal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Kriya</a:t>
            </a:r>
            <a:r>
              <a:rPr lang="en-US" sz="2400" b="1" i="1" dirty="0"/>
              <a:t>. </a:t>
            </a:r>
            <a:r>
              <a:rPr lang="en-US" sz="2400" dirty="0"/>
              <a:t>In this ritual one man hits the head of dead body and pore the gee on head.</a:t>
            </a:r>
          </a:p>
          <a:p>
            <a:pPr marL="346075" lvl="0" indent="-346075" algn="just">
              <a:buFont typeface="Wingdings" pitchFamily="2" charset="2"/>
              <a:buChar char="v"/>
            </a:pPr>
            <a:r>
              <a:rPr lang="en-US" sz="2400" dirty="0"/>
              <a:t>The gases leaving the cremation furnace is scrubbed in wet scrubber and vent it  to the environment through a </a:t>
            </a:r>
            <a:r>
              <a:rPr lang="en-US" sz="2400" dirty="0" smtClean="0"/>
              <a:t>chimney.</a:t>
            </a:r>
            <a:endParaRPr lang="en-US" sz="2400" dirty="0"/>
          </a:p>
          <a:p>
            <a:pPr marL="346075" lvl="0" indent="-346075" algn="just">
              <a:buFont typeface="Wingdings" pitchFamily="2" charset="2"/>
              <a:buChar char="v"/>
            </a:pPr>
            <a:r>
              <a:rPr lang="en-US" sz="2400" dirty="0"/>
              <a:t>After Completion of cremation the Ash (</a:t>
            </a:r>
            <a:r>
              <a:rPr lang="en-US" sz="2400" b="1" i="1" dirty="0" err="1">
                <a:solidFill>
                  <a:srgbClr val="C00000"/>
                </a:solidFill>
              </a:rPr>
              <a:t>Asthiyan</a:t>
            </a:r>
            <a:r>
              <a:rPr lang="en-US" sz="2400" dirty="0"/>
              <a:t>) for further ritual (</a:t>
            </a:r>
            <a:r>
              <a:rPr lang="en-US" sz="2400" b="1" i="1" dirty="0" err="1">
                <a:solidFill>
                  <a:srgbClr val="C00000"/>
                </a:solidFill>
              </a:rPr>
              <a:t>Asthi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puja</a:t>
            </a:r>
            <a:r>
              <a:rPr lang="en-US" sz="2400" dirty="0"/>
              <a:t>) is collected from the Tray under the Trolley.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6206836"/>
            <a:ext cx="12192000" cy="15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9337963" y="6308560"/>
            <a:ext cx="2531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Jokerman" pitchFamily="82" charset="0"/>
              </a:rPr>
              <a:t>Swarahantra</a:t>
            </a:r>
            <a:r>
              <a:rPr lang="en-US" sz="2800" b="1" dirty="0" smtClean="0">
                <a:solidFill>
                  <a:srgbClr val="FF0000"/>
                </a:solidFill>
                <a:latin typeface="Jokerman" pitchFamily="82" charset="0"/>
              </a:rPr>
              <a:t>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83326" y="912466"/>
            <a:ext cx="11366937" cy="4883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163" lvl="0" indent="-284163" algn="just">
              <a:spcAft>
                <a:spcPts val="400"/>
              </a:spcAft>
              <a:buFont typeface="Arial" pitchFamily="34" charset="0"/>
              <a:buChar char="•"/>
            </a:pPr>
            <a:r>
              <a:rPr lang="en-US" sz="2600" dirty="0" smtClean="0"/>
              <a:t>As per mentality of people cremation is done on 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</a:rPr>
              <a:t>wood</a:t>
            </a:r>
            <a:r>
              <a:rPr lang="en-US" sz="2600" dirty="0" smtClean="0"/>
              <a:t> only.</a:t>
            </a:r>
          </a:p>
          <a:p>
            <a:pPr marL="284163" lvl="0" indent="-284163" algn="just">
              <a:spcAft>
                <a:spcPts val="400"/>
              </a:spcAft>
              <a:buFont typeface="Arial" pitchFamily="34" charset="0"/>
              <a:buChar char="•"/>
            </a:pPr>
            <a:r>
              <a:rPr lang="en-US" sz="2600" dirty="0" smtClean="0"/>
              <a:t>All the 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</a:rPr>
              <a:t>Ritual</a:t>
            </a:r>
            <a:r>
              <a:rPr lang="en-US" sz="2600" dirty="0" smtClean="0"/>
              <a:t> can be </a:t>
            </a:r>
            <a:r>
              <a:rPr lang="en-US" sz="2600" dirty="0" err="1" smtClean="0"/>
              <a:t>proform</a:t>
            </a:r>
            <a:r>
              <a:rPr lang="en-US" sz="2600" dirty="0" smtClean="0"/>
              <a:t> as it is.</a:t>
            </a:r>
          </a:p>
          <a:p>
            <a:pPr marL="284163" lvl="0" indent="-284163" algn="just">
              <a:spcAft>
                <a:spcPts val="400"/>
              </a:spcAft>
              <a:buFont typeface="Arial" pitchFamily="34" charset="0"/>
              <a:buChar char="•"/>
            </a:pPr>
            <a:r>
              <a:rPr lang="en-US" sz="2600" dirty="0" smtClean="0"/>
              <a:t>A important ritual “</a:t>
            </a:r>
            <a:r>
              <a:rPr lang="en-US" sz="2600" b="1" dirty="0" smtClean="0">
                <a:solidFill>
                  <a:srgbClr val="FF0000"/>
                </a:solidFill>
              </a:rPr>
              <a:t>KAPAL KRIYA</a:t>
            </a:r>
            <a:r>
              <a:rPr lang="en-US" sz="2600" dirty="0" smtClean="0"/>
              <a:t>” can also be done by opening the front door.</a:t>
            </a:r>
          </a:p>
          <a:p>
            <a:pPr marL="284163" lvl="0" indent="-284163" algn="just">
              <a:spcAft>
                <a:spcPts val="400"/>
              </a:spcAft>
              <a:buFont typeface="Arial" pitchFamily="34" charset="0"/>
              <a:buChar char="•"/>
            </a:pPr>
            <a:r>
              <a:rPr lang="en-US" sz="2600" dirty="0" smtClean="0"/>
              <a:t>A </a:t>
            </a:r>
            <a:r>
              <a:rPr lang="en-US" sz="2600" b="1" dirty="0" smtClean="0"/>
              <a:t>watch glass </a:t>
            </a:r>
            <a:r>
              <a:rPr lang="en-US" sz="2600" dirty="0" smtClean="0"/>
              <a:t>is provided at the door to see the cremation process in the furnace.</a:t>
            </a:r>
          </a:p>
          <a:p>
            <a:pPr marL="284163" lvl="0" indent="-284163" algn="just">
              <a:spcAft>
                <a:spcPts val="400"/>
              </a:spcAft>
              <a:buFont typeface="Arial" pitchFamily="34" charset="0"/>
              <a:buChar char="•"/>
            </a:pPr>
            <a:r>
              <a:rPr lang="en-US" sz="2600" dirty="0" smtClean="0"/>
              <a:t>People are moving step ahead for non polluting cremation system if they don’t need to leave their rituals. As they too are concerned about our environment.</a:t>
            </a:r>
          </a:p>
          <a:p>
            <a:pPr marL="284163" lvl="0" indent="-284163" algn="just">
              <a:spcAft>
                <a:spcPts val="400"/>
              </a:spcAft>
              <a:buFont typeface="Arial" pitchFamily="34" charset="0"/>
              <a:buChar char="•"/>
            </a:pPr>
            <a:r>
              <a:rPr lang="en-US" sz="2600" dirty="0" smtClean="0"/>
              <a:t>People can stay there till completion of cremation.</a:t>
            </a:r>
          </a:p>
          <a:p>
            <a:pPr marL="284163" lvl="0" indent="-284163" algn="just">
              <a:spcAft>
                <a:spcPts val="400"/>
              </a:spcAft>
              <a:buFont typeface="Arial" pitchFamily="34" charset="0"/>
              <a:buChar char="•"/>
            </a:pPr>
            <a:r>
              <a:rPr lang="en-US" sz="2600" dirty="0" smtClean="0"/>
              <a:t>People may receive “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Asthiya</a:t>
            </a:r>
            <a:r>
              <a:rPr lang="en-US" sz="2600" dirty="0" smtClean="0"/>
              <a:t> “ just after the cremation or after 24 hr (their choice) </a:t>
            </a:r>
          </a:p>
          <a:p>
            <a:pPr marL="284163" lvl="0" indent="-284163" algn="just">
              <a:spcAft>
                <a:spcPts val="400"/>
              </a:spcAft>
              <a:buFont typeface="Arial" pitchFamily="34" charset="0"/>
              <a:buChar char="•"/>
            </a:pPr>
            <a:r>
              <a:rPr lang="en-US" sz="2600" dirty="0" smtClean="0"/>
              <a:t>No odor / smell or 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</a:rPr>
              <a:t>No risk of disease.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206836"/>
            <a:ext cx="12192000" cy="15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337963" y="6308560"/>
            <a:ext cx="2531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Jokerman" pitchFamily="82" charset="0"/>
              </a:rPr>
              <a:t>Swarahantra</a:t>
            </a:r>
            <a:r>
              <a:rPr lang="en-US" sz="2800" b="1" dirty="0" smtClean="0">
                <a:solidFill>
                  <a:srgbClr val="FF0000"/>
                </a:solidFill>
                <a:latin typeface="Jokerman" pitchFamily="82" charset="0"/>
              </a:rPr>
              <a:t> 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851342" y="283779"/>
            <a:ext cx="10294879" cy="61676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/>
              <a:t>Why This System Will Not Fail</a:t>
            </a:r>
            <a:endParaRPr lang="en-US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5691115"/>
            <a:ext cx="12191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“ RESPECT RITUALS , SAVE ENVIRONMENT ”</a:t>
            </a:r>
            <a:endParaRPr lang="en-US" sz="3200" dirty="0" smtClean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venda pending\Measures-to-Curb-Decline-in-Earths-Tree-Popula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12192000" cy="6857999"/>
          </a:xfrm>
          <a:prstGeom prst="rect">
            <a:avLst/>
          </a:prstGeom>
          <a:noFill/>
          <a:effectLst>
            <a:outerShdw blurRad="177800" dist="50800" dir="1140000" algn="ctr" rotWithShape="0">
              <a:srgbClr val="000000">
                <a:alpha val="26000"/>
              </a:srgbClr>
            </a:outerShdw>
          </a:effectLst>
        </p:spPr>
      </p:pic>
      <p:sp>
        <p:nvSpPr>
          <p:cNvPr id="4" name="Oval 3"/>
          <p:cNvSpPr/>
          <p:nvPr/>
        </p:nvSpPr>
        <p:spPr>
          <a:xfrm>
            <a:off x="2310061" y="0"/>
            <a:ext cx="7579895" cy="6858000"/>
          </a:xfrm>
          <a:prstGeom prst="ellipse">
            <a:avLst/>
          </a:prstGeom>
          <a:solidFill>
            <a:schemeClr val="accent6">
              <a:lumMod val="60000"/>
              <a:lumOff val="4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chemeClr val="tx1"/>
                </a:solidFill>
              </a:rPr>
              <a:t>Approximately 2.5 </a:t>
            </a:r>
            <a:r>
              <a:rPr lang="en-US" sz="6600" b="1" dirty="0" err="1" smtClean="0">
                <a:solidFill>
                  <a:schemeClr val="tx1"/>
                </a:solidFill>
              </a:rPr>
              <a:t>Crore</a:t>
            </a:r>
            <a:r>
              <a:rPr lang="en-US" sz="6600" b="1" dirty="0" smtClean="0">
                <a:solidFill>
                  <a:schemeClr val="tx1"/>
                </a:solidFill>
              </a:rPr>
              <a:t> Trees can be save per year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5833241"/>
            <a:ext cx="12192000" cy="1024759"/>
          </a:xfrm>
          <a:prstGeom prst="rect">
            <a:avLst/>
          </a:prstGeom>
          <a:solidFill>
            <a:schemeClr val="accent2">
              <a:lumMod val="40000"/>
              <a:lumOff val="6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2.016X10^6 Ton/year wood is saved = 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1612.8 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Crore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Rs</a:t>
            </a:r>
            <a:endParaRPr lang="en-US" sz="3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sz="33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will be saved @ 8 Rs /Kg</a:t>
            </a:r>
            <a:endParaRPr lang="en-US" sz="33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-1"/>
            <a:ext cx="12192000" cy="81980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Saving Wood – Saving Trees – Saving Money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401201" y="5806042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54823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9808" y="1751391"/>
            <a:ext cx="108280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Reduction in </a:t>
            </a:r>
            <a:r>
              <a:rPr lang="en-US" sz="4000" dirty="0"/>
              <a:t>CO</a:t>
            </a:r>
            <a:r>
              <a:rPr lang="en-US" sz="4000" baseline="-25000" dirty="0"/>
              <a:t>2</a:t>
            </a:r>
            <a:r>
              <a:rPr lang="en-US" sz="3600" baseline="-25000" dirty="0"/>
              <a:t> </a:t>
            </a:r>
            <a:r>
              <a:rPr lang="en-US" sz="3200" dirty="0"/>
              <a:t>@	 			of wood saved.</a:t>
            </a:r>
          </a:p>
          <a:p>
            <a:endParaRPr lang="en-US" sz="3200" dirty="0"/>
          </a:p>
          <a:p>
            <a:r>
              <a:rPr lang="en-US" sz="3200" dirty="0" smtClean="0"/>
              <a:t>This system </a:t>
            </a:r>
            <a:r>
              <a:rPr lang="en-US" sz="3200" dirty="0"/>
              <a:t>saves </a:t>
            </a:r>
            <a:r>
              <a:rPr lang="en-US" sz="3200" dirty="0" smtClean="0"/>
              <a:t>300 </a:t>
            </a:r>
            <a:r>
              <a:rPr lang="en-US" sz="3200" dirty="0"/>
              <a:t>Kg of Wood per Cremation.</a:t>
            </a:r>
          </a:p>
          <a:p>
            <a:endParaRPr lang="en-US" sz="3200" dirty="0"/>
          </a:p>
          <a:p>
            <a:r>
              <a:rPr lang="en-US" sz="3200" dirty="0"/>
              <a:t>Reduction in CO</a:t>
            </a:r>
            <a:r>
              <a:rPr lang="en-US" sz="3600" baseline="-25000" dirty="0"/>
              <a:t>2 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2.016X10^6 Ton</a:t>
            </a:r>
            <a:r>
              <a:rPr lang="en-US" sz="3200" dirty="0" smtClean="0"/>
              <a:t> </a:t>
            </a:r>
            <a:r>
              <a:rPr lang="en-US" sz="3200" dirty="0"/>
              <a:t>X 1.6 = </a:t>
            </a:r>
            <a:r>
              <a:rPr lang="en-US" sz="3200" b="1" dirty="0" smtClean="0">
                <a:solidFill>
                  <a:srgbClr val="548235"/>
                </a:solidFill>
              </a:rPr>
              <a:t>3.23 M Tons/Annum</a:t>
            </a:r>
            <a:endParaRPr lang="en-US" sz="3200" b="1" dirty="0">
              <a:solidFill>
                <a:srgbClr val="548235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5747" y="304801"/>
            <a:ext cx="11004850" cy="70658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chemeClr val="bg1"/>
                </a:solidFill>
              </a:rPr>
              <a:t>Reduction in GHG Emissions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365165" y="1830221"/>
            <a:ext cx="2893326" cy="682389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1.6 Kg / 1 Kg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206836"/>
            <a:ext cx="12192000" cy="15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337963" y="6308560"/>
            <a:ext cx="2531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Jokerman" pitchFamily="82" charset="0"/>
              </a:rPr>
              <a:t>Swarahantra</a:t>
            </a:r>
            <a:r>
              <a:rPr lang="en-US" sz="2800" b="1" dirty="0" smtClean="0">
                <a:solidFill>
                  <a:srgbClr val="FF0000"/>
                </a:solidFill>
                <a:latin typeface="Jokerman" pitchFamily="82" charset="0"/>
              </a:rPr>
              <a:t> 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662152" y="4918844"/>
            <a:ext cx="10925503" cy="10772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Approximately </a:t>
            </a:r>
            <a:r>
              <a:rPr lang="en-US" sz="3200" b="1" dirty="0" smtClean="0">
                <a:solidFill>
                  <a:srgbClr val="C00000"/>
                </a:solidFill>
              </a:rPr>
              <a:t>3.2 Million Tons</a:t>
            </a:r>
            <a:r>
              <a:rPr lang="en-US" sz="3200" b="1" dirty="0" smtClean="0"/>
              <a:t> </a:t>
            </a:r>
            <a:r>
              <a:rPr lang="en-US" sz="3200" dirty="0" smtClean="0"/>
              <a:t>/Annum</a:t>
            </a:r>
          </a:p>
          <a:p>
            <a:pPr algn="ctr"/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5CEDB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5325</TotalTime>
  <Words>1060</Words>
  <Application>Microsoft Office PowerPoint</Application>
  <PresentationFormat>Custom</PresentationFormat>
  <Paragraphs>142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Aviral Gupta</dc:creator>
  <cp:lastModifiedBy>Dr. Dhar</cp:lastModifiedBy>
  <cp:revision>612</cp:revision>
  <cp:lastPrinted>2016-05-09T05:49:04Z</cp:lastPrinted>
  <dcterms:created xsi:type="dcterms:W3CDTF">2015-11-26T05:07:06Z</dcterms:created>
  <dcterms:modified xsi:type="dcterms:W3CDTF">2016-10-15T14:49:33Z</dcterms:modified>
</cp:coreProperties>
</file>